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4" r:id="rId4"/>
    <p:sldId id="266" r:id="rId5"/>
    <p:sldId id="267" r:id="rId6"/>
    <p:sldId id="260" r:id="rId7"/>
    <p:sldId id="289" r:id="rId8"/>
    <p:sldId id="275" r:id="rId9"/>
    <p:sldId id="277" r:id="rId10"/>
    <p:sldId id="278" r:id="rId11"/>
    <p:sldId id="279" r:id="rId12"/>
    <p:sldId id="288" r:id="rId13"/>
    <p:sldId id="268" r:id="rId14"/>
    <p:sldId id="281" r:id="rId15"/>
    <p:sldId id="280" r:id="rId16"/>
    <p:sldId id="282" r:id="rId17"/>
    <p:sldId id="283" r:id="rId18"/>
    <p:sldId id="284" r:id="rId19"/>
    <p:sldId id="285" r:id="rId20"/>
    <p:sldId id="287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DFC"/>
    <a:srgbClr val="FBFBFB"/>
    <a:srgbClr val="6F6F6F"/>
    <a:srgbClr val="3464E0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123518" cy="861137"/>
            <a:chOff x="718637" y="1508001"/>
            <a:chExt cx="5123518" cy="8611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5123518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CV</a:t>
              </a: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 시스템 개발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8"/>
              <a:ext cx="4145124" cy="64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7897159" y="5748694"/>
            <a:ext cx="384660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20181071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컴퓨터공학과 정민수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30012" y="1980940"/>
            <a:ext cx="406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라즈베리파이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환경에서의 컴퓨터 비전 시스템 개발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62016-D00E-4F84-B268-8EC6FE3D856F}"/>
              </a:ext>
            </a:extLst>
          </p:cNvPr>
          <p:cNvSpPr txBox="1"/>
          <p:nvPr/>
        </p:nvSpPr>
        <p:spPr>
          <a:xfrm>
            <a:off x="646708" y="1165749"/>
            <a:ext cx="3589444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작물 병해 진단 시스템</a:t>
            </a:r>
            <a:endParaRPr lang="en-US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CB9543-1705-4AD8-91DB-2B9561B9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6" y="2302537"/>
            <a:ext cx="6222947" cy="3596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EC950C-E662-46F0-B3CA-78A029C6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55" y="3676881"/>
            <a:ext cx="4444800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0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932CA3-19DA-424E-9066-676452D0D1B4}"/>
              </a:ext>
            </a:extLst>
          </p:cNvPr>
          <p:cNvGrpSpPr/>
          <p:nvPr/>
        </p:nvGrpSpPr>
        <p:grpSpPr>
          <a:xfrm>
            <a:off x="553402" y="3358206"/>
            <a:ext cx="2758290" cy="2166094"/>
            <a:chOff x="553402" y="3358206"/>
            <a:chExt cx="2758290" cy="216609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3A8635-F0F7-4929-83F6-31CB04B39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02" y="3358206"/>
              <a:ext cx="1463044" cy="146304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8DC9DB-80D8-4118-8DBC-8B5080148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446" y="3526004"/>
              <a:ext cx="1295246" cy="12952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32D7BA-6230-4D28-888F-4C9A77416426}"/>
                </a:ext>
              </a:extLst>
            </p:cNvPr>
            <p:cNvSpPr txBox="1"/>
            <p:nvPr/>
          </p:nvSpPr>
          <p:spPr>
            <a:xfrm>
              <a:off x="1353054" y="5124190"/>
              <a:ext cx="1183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Sensor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A318DCF-6E61-4234-AA9F-F9B5605E3AAC}"/>
              </a:ext>
            </a:extLst>
          </p:cNvPr>
          <p:cNvSpPr txBox="1"/>
          <p:nvPr/>
        </p:nvSpPr>
        <p:spPr>
          <a:xfrm>
            <a:off x="646708" y="1165749"/>
            <a:ext cx="7244291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0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온습도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센서를 이용한 </a:t>
            </a:r>
            <a:r>
              <a:rPr lang="ko-KR" altLang="en-US" sz="30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스마트팜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환경 모니터링</a:t>
            </a:r>
            <a:endParaRPr lang="en-US" altLang="ko-KR" sz="3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9B079-672D-49E3-AD14-EF966CC3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2351">
            <a:off x="3892119" y="3775423"/>
            <a:ext cx="891933" cy="89193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7B27C7-5694-4D2C-83B3-61800D69BF7F}"/>
              </a:ext>
            </a:extLst>
          </p:cNvPr>
          <p:cNvGrpSpPr/>
          <p:nvPr/>
        </p:nvGrpSpPr>
        <p:grpSpPr>
          <a:xfrm>
            <a:off x="5093161" y="3358206"/>
            <a:ext cx="2005677" cy="2166096"/>
            <a:chOff x="4617467" y="3358204"/>
            <a:chExt cx="2005677" cy="21660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C76601-1229-40BB-8F20-DB4856BB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786" y="3358204"/>
              <a:ext cx="1463040" cy="146304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B695BD-37B7-49FF-99F6-6A14A24275F6}"/>
                </a:ext>
              </a:extLst>
            </p:cNvPr>
            <p:cNvSpPr txBox="1"/>
            <p:nvPr/>
          </p:nvSpPr>
          <p:spPr>
            <a:xfrm>
              <a:off x="4617467" y="5124190"/>
              <a:ext cx="2005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Raspberry Pi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E4AC06B-636B-4D99-B253-54D3A1105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932" y="3025668"/>
            <a:ext cx="1958536" cy="1958536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4B9F7DC0-1672-46FF-BFD6-346DA04E487B}"/>
              </a:ext>
            </a:extLst>
          </p:cNvPr>
          <p:cNvSpPr/>
          <p:nvPr/>
        </p:nvSpPr>
        <p:spPr>
          <a:xfrm>
            <a:off x="7448464" y="3989349"/>
            <a:ext cx="978386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66DF1-DEC1-4DAC-8550-15EF2B065F67}"/>
              </a:ext>
            </a:extLst>
          </p:cNvPr>
          <p:cNvSpPr txBox="1"/>
          <p:nvPr/>
        </p:nvSpPr>
        <p:spPr>
          <a:xfrm>
            <a:off x="9207312" y="512419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03773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318DCF-6E61-4234-AA9F-F9B5605E3AAC}"/>
              </a:ext>
            </a:extLst>
          </p:cNvPr>
          <p:cNvSpPr txBox="1"/>
          <p:nvPr/>
        </p:nvSpPr>
        <p:spPr>
          <a:xfrm>
            <a:off x="646708" y="1165749"/>
            <a:ext cx="7244291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0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온습도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센서를 이용한 </a:t>
            </a:r>
            <a:r>
              <a:rPr lang="ko-KR" altLang="en-US" sz="30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스마트팜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환경 모니터링</a:t>
            </a:r>
            <a:endParaRPr lang="en-US" altLang="ko-KR" sz="3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66DF1-DEC1-4DAC-8550-15EF2B065F67}"/>
              </a:ext>
            </a:extLst>
          </p:cNvPr>
          <p:cNvSpPr txBox="1"/>
          <p:nvPr/>
        </p:nvSpPr>
        <p:spPr>
          <a:xfrm>
            <a:off x="5393466" y="6094347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Monitoring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CA60821-E853-4AA6-AD35-90FB8374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" y="2492541"/>
            <a:ext cx="3279340" cy="25886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ECCA8C-9D3E-4420-8BF5-60BBC3EA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22" y="2499176"/>
            <a:ext cx="3221924" cy="25886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71B60A-1961-4339-84C9-78A0AF6167CC}"/>
              </a:ext>
            </a:extLst>
          </p:cNvPr>
          <p:cNvSpPr txBox="1"/>
          <p:nvPr/>
        </p:nvSpPr>
        <p:spPr>
          <a:xfrm>
            <a:off x="1677076" y="523509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Normal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262450-0E99-4D7B-8A4B-535B95F65139}"/>
              </a:ext>
            </a:extLst>
          </p:cNvPr>
          <p:cNvSpPr txBox="1"/>
          <p:nvPr/>
        </p:nvSpPr>
        <p:spPr>
          <a:xfrm>
            <a:off x="4850047" y="5235092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High Temperature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651A42-F857-464D-81C5-6AD05DCB5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19" y="2499176"/>
            <a:ext cx="3221924" cy="25886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8EA4B4B-534F-4D92-9869-110AC895FDAB}"/>
              </a:ext>
            </a:extLst>
          </p:cNvPr>
          <p:cNvSpPr txBox="1"/>
          <p:nvPr/>
        </p:nvSpPr>
        <p:spPr>
          <a:xfrm>
            <a:off x="8913638" y="5235092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High Humidity</a:t>
            </a:r>
          </a:p>
        </p:txBody>
      </p:sp>
    </p:spTree>
    <p:extLst>
      <p:ext uri="{BB962C8B-B14F-4D97-AF65-F5344CB8AC3E}">
        <p14:creationId xmlns:p14="http://schemas.microsoft.com/office/powerpoint/2010/main" val="176623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C04EF1-1977-4B11-B1E5-40C14C54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245" y="2621767"/>
            <a:ext cx="3077240" cy="3077240"/>
          </a:xfrm>
          <a:prstGeom prst="rect">
            <a:avLst/>
          </a:prstGeom>
        </p:spPr>
      </p:pic>
      <p:pic>
        <p:nvPicPr>
          <p:cNvPr id="17" name="그림 1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9EAD0FD-1158-493B-B415-7F2C91AD2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4" y="2846909"/>
            <a:ext cx="4663236" cy="26269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6842EC-712E-4C32-868C-6BEB2B6B11D2}"/>
              </a:ext>
            </a:extLst>
          </p:cNvPr>
          <p:cNvSpPr txBox="1"/>
          <p:nvPr/>
        </p:nvSpPr>
        <p:spPr>
          <a:xfrm>
            <a:off x="8730213" y="6611779"/>
            <a:ext cx="35199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http://www.aitimes.com/news/articleView.html?idxno=140041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95ED2-0CBC-481B-A6CB-ABD350AC56C1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A8D0682-23E3-4728-9149-68391D6883B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및 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297A90-105B-4CBA-AB35-6194CF2ECF2E}"/>
              </a:ext>
            </a:extLst>
          </p:cNvPr>
          <p:cNvSpPr txBox="1"/>
          <p:nvPr/>
        </p:nvSpPr>
        <p:spPr>
          <a:xfrm>
            <a:off x="1153625" y="2748824"/>
            <a:ext cx="96413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고감도 광센서를 통해 태양의 위치를 실시간 감지해 모듈을 상하 좌우로 움직여 추적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en-US" sz="2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2061C5-0138-4399-8D0E-909ABE9ECC40}"/>
              </a:ext>
            </a:extLst>
          </p:cNvPr>
          <p:cNvSpPr txBox="1"/>
          <p:nvPr/>
        </p:nvSpPr>
        <p:spPr>
          <a:xfrm>
            <a:off x="8748874" y="6611779"/>
            <a:ext cx="34826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http://www.aitimes.com/news/articleView.html?idxno=140041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438C4-5C79-49FB-8CEA-C96630B82F62}"/>
              </a:ext>
            </a:extLst>
          </p:cNvPr>
          <p:cNvSpPr txBox="1"/>
          <p:nvPr/>
        </p:nvSpPr>
        <p:spPr>
          <a:xfrm>
            <a:off x="4114345" y="4385063"/>
            <a:ext cx="37030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태양광 모듈의 발전량 극대화</a:t>
            </a:r>
            <a:endParaRPr lang="ko-KR" altLang="en-US" sz="2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C5404-0E1F-439D-B048-273AC89D1E37}"/>
              </a:ext>
            </a:extLst>
          </p:cNvPr>
          <p:cNvSpPr txBox="1"/>
          <p:nvPr/>
        </p:nvSpPr>
        <p:spPr>
          <a:xfrm>
            <a:off x="3496647" y="4975539"/>
            <a:ext cx="536795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 고정형 태양광보다 발전 효율 </a:t>
            </a:r>
            <a:r>
              <a:rPr lang="en-US" altLang="ko-KR" sz="22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30% </a:t>
            </a:r>
            <a:r>
              <a:rPr lang="en-US" altLang="ko-KR" sz="2500" b="0" i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↑</a:t>
            </a:r>
            <a:endParaRPr lang="ko-KR" altLang="en-US" sz="2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80DAD67-CD01-4196-A9F2-779E74F2B8EB}"/>
              </a:ext>
            </a:extLst>
          </p:cNvPr>
          <p:cNvSpPr/>
          <p:nvPr/>
        </p:nvSpPr>
        <p:spPr>
          <a:xfrm rot="5400000">
            <a:off x="5677884" y="3621193"/>
            <a:ext cx="576009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1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및 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5B673-B36A-4B14-AA82-86B7E6AE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12" y="3211607"/>
            <a:ext cx="1784108" cy="2198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2C6A51-3320-4B3C-9BEE-CB158B1E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3839" y="3942877"/>
            <a:ext cx="735540" cy="735540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044718C2-2125-4AEC-894D-BE3766DB3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3054" r="9252" b="6039"/>
          <a:stretch/>
        </p:blipFill>
        <p:spPr>
          <a:xfrm rot="5400000">
            <a:off x="7020252" y="2844691"/>
            <a:ext cx="3079094" cy="2474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81CA1-D3FB-4A5A-BA9F-8BF83C90C4C0}"/>
              </a:ext>
            </a:extLst>
          </p:cNvPr>
          <p:cNvSpPr txBox="1"/>
          <p:nvPr/>
        </p:nvSpPr>
        <p:spPr>
          <a:xfrm>
            <a:off x="6686570" y="6611779"/>
            <a:ext cx="5511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https://www.pyimagesearch.com/2019/04/01/pan-tilt-face-tracking-with-a-raspberry-pi-and-opencv/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25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39E14C4-B45C-463B-9626-CAAE62D1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01" y="2868455"/>
            <a:ext cx="5758923" cy="2834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310588-3B2C-4694-BB68-C9645B98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" y="2608764"/>
            <a:ext cx="4577443" cy="33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9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05B841-2108-4258-A5C2-E2F82B5D4493}"/>
              </a:ext>
            </a:extLst>
          </p:cNvPr>
          <p:cNvSpPr txBox="1"/>
          <p:nvPr/>
        </p:nvSpPr>
        <p:spPr>
          <a:xfrm>
            <a:off x="833432" y="2373279"/>
            <a:ext cx="29225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“VPP(</a:t>
            </a:r>
            <a:r>
              <a:rPr lang="ko-KR" altLang="en-US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가상발전소</a:t>
            </a:r>
            <a:r>
              <a:rPr lang="en-US" altLang="ko-KR" sz="2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2B6C8-A876-41BF-AA2D-BC4AA468DF36}"/>
              </a:ext>
            </a:extLst>
          </p:cNvPr>
          <p:cNvSpPr txBox="1"/>
          <p:nvPr/>
        </p:nvSpPr>
        <p:spPr>
          <a:xfrm>
            <a:off x="833432" y="3469527"/>
            <a:ext cx="10525135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1E242E"/>
                </a:solidFill>
                <a:effectLst/>
                <a:latin typeface="nanumgothic-regular"/>
              </a:rPr>
              <a:t>태양광</a:t>
            </a:r>
            <a:r>
              <a:rPr lang="en-US" altLang="ko-KR" b="0" i="0" dirty="0">
                <a:solidFill>
                  <a:srgbClr val="1E242E"/>
                </a:solidFill>
                <a:effectLst/>
                <a:latin typeface="nanumgothic-regular"/>
              </a:rPr>
              <a:t>, </a:t>
            </a:r>
            <a:r>
              <a:rPr lang="ko-KR" altLang="en-US" b="0" i="0" dirty="0">
                <a:solidFill>
                  <a:srgbClr val="1E242E"/>
                </a:solidFill>
                <a:effectLst/>
                <a:latin typeface="nanumgothic-regular"/>
              </a:rPr>
              <a:t>풍력과 같은 소규모 신재생에너지 분산전원을 클라우드 기반의 인공지능 소프트웨어를 이용해 하나의 발전소처럼 통합</a:t>
            </a:r>
            <a:r>
              <a:rPr lang="en-US" altLang="ko-KR" b="0" i="0" dirty="0">
                <a:solidFill>
                  <a:srgbClr val="1E242E"/>
                </a:solidFill>
                <a:effectLst/>
                <a:latin typeface="nanumgothic-regular"/>
              </a:rPr>
              <a:t>·</a:t>
            </a:r>
            <a:r>
              <a:rPr lang="ko-KR" altLang="en-US" b="0" i="0" dirty="0">
                <a:solidFill>
                  <a:srgbClr val="1E242E"/>
                </a:solidFill>
                <a:effectLst/>
                <a:latin typeface="nanumgothic-regular"/>
              </a:rPr>
              <a:t>관리하는 가상의 발전소 시스템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96E25C-8336-4D98-A999-7074B7905B89}"/>
              </a:ext>
            </a:extLst>
          </p:cNvPr>
          <p:cNvSpPr txBox="1"/>
          <p:nvPr/>
        </p:nvSpPr>
        <p:spPr>
          <a:xfrm>
            <a:off x="833432" y="3115215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개념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7153D-4FDE-49FD-B208-6BA9BEE0EF74}"/>
              </a:ext>
            </a:extLst>
          </p:cNvPr>
          <p:cNvSpPr txBox="1"/>
          <p:nvPr/>
        </p:nvSpPr>
        <p:spPr>
          <a:xfrm>
            <a:off x="833432" y="4634576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장점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6C57E-EA45-4C14-A8CA-F494719F030A}"/>
              </a:ext>
            </a:extLst>
          </p:cNvPr>
          <p:cNvSpPr txBox="1"/>
          <p:nvPr/>
        </p:nvSpPr>
        <p:spPr>
          <a:xfrm>
            <a:off x="833432" y="4966847"/>
            <a:ext cx="6097554" cy="128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gothic-regular"/>
              </a:rPr>
              <a:t> 전력 공급량을 실시간 조절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gothic-regular"/>
              </a:rPr>
              <a:t> 전력중개거래를 통한 전력판매 수익 확대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gothic-regular"/>
              </a:rPr>
              <a:t>​ 발전시설의 효율적 관리와 </a:t>
            </a:r>
            <a:r>
              <a:rPr lang="en-US" altLang="ko-KR" b="0" i="0" dirty="0">
                <a:effectLst/>
                <a:latin typeface="nanumgothic-regular"/>
              </a:rPr>
              <a:t>O&amp;M </a:t>
            </a:r>
            <a:r>
              <a:rPr lang="ko-KR" altLang="en-US" b="0" i="0" dirty="0">
                <a:effectLst/>
                <a:latin typeface="nanumgothic-regular"/>
              </a:rPr>
              <a:t>비용 절감</a:t>
            </a:r>
          </a:p>
        </p:txBody>
      </p:sp>
    </p:spTree>
    <p:extLst>
      <p:ext uri="{BB962C8B-B14F-4D97-AF65-F5344CB8AC3E}">
        <p14:creationId xmlns:p14="http://schemas.microsoft.com/office/powerpoint/2010/main" val="96501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F6D0B6-8A95-40F6-BFAC-4501DA7F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90" y="2809687"/>
            <a:ext cx="7421910" cy="31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7625806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</a:t>
            </a: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발전량 예측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664D27F-FDB4-49E5-BCD4-6107B1728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70" y="2355825"/>
            <a:ext cx="6847532" cy="39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9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191626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Project.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724CD9-0CB3-4C3F-8A95-16583FA2BD54}"/>
              </a:ext>
            </a:extLst>
          </p:cNvPr>
          <p:cNvSpPr txBox="1"/>
          <p:nvPr/>
        </p:nvSpPr>
        <p:spPr>
          <a:xfrm>
            <a:off x="768350" y="4079917"/>
            <a:ext cx="13452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분야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169184" cy="1491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Effects.</a:t>
            </a:r>
            <a:endParaRPr lang="en-US" altLang="ko-KR" sz="3600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lnSpc>
                <a:spcPct val="130000"/>
              </a:lnSpc>
            </a:pP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8788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3DB57-92F3-4413-9FBF-2F83527BFDDD}"/>
              </a:ext>
            </a:extLst>
          </p:cNvPr>
          <p:cNvSpPr txBox="1"/>
          <p:nvPr/>
        </p:nvSpPr>
        <p:spPr>
          <a:xfrm>
            <a:off x="646708" y="1236574"/>
            <a:ext cx="2000869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 효과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23D4C-AFB2-432B-BF5A-DE3F2B5FF2FD}"/>
              </a:ext>
            </a:extLst>
          </p:cNvPr>
          <p:cNvSpPr txBox="1"/>
          <p:nvPr/>
        </p:nvSpPr>
        <p:spPr>
          <a:xfrm>
            <a:off x="646708" y="6251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Effects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9727DD-CEB1-47E7-A32D-49788E18417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421279" y="763653"/>
            <a:ext cx="9610617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20F163-0CF9-4ECD-8561-37990B852D65}"/>
              </a:ext>
            </a:extLst>
          </p:cNvPr>
          <p:cNvGrpSpPr/>
          <p:nvPr/>
        </p:nvGrpSpPr>
        <p:grpSpPr>
          <a:xfrm>
            <a:off x="5071288" y="3035765"/>
            <a:ext cx="2049424" cy="2142214"/>
            <a:chOff x="4985858" y="2756357"/>
            <a:chExt cx="2049424" cy="2142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DAB6A-8C30-4C8C-A0DF-D359AC68B16F}"/>
                </a:ext>
              </a:extLst>
            </p:cNvPr>
            <p:cNvSpPr txBox="1"/>
            <p:nvPr/>
          </p:nvSpPr>
          <p:spPr>
            <a:xfrm>
              <a:off x="5306344" y="3312040"/>
              <a:ext cx="1408449" cy="477054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spc="-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스마트팜</a:t>
              </a:r>
              <a:endParaRPr lang="en-US" sz="2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7D29FBD-7D90-4617-9E51-261EA91E2653}"/>
                </a:ext>
              </a:extLst>
            </p:cNvPr>
            <p:cNvSpPr/>
            <p:nvPr/>
          </p:nvSpPr>
          <p:spPr>
            <a:xfrm>
              <a:off x="4985858" y="2756357"/>
              <a:ext cx="2049424" cy="2142214"/>
            </a:xfrm>
            <a:prstGeom prst="ellipse">
              <a:avLst/>
            </a:prstGeom>
            <a:noFill/>
            <a:ln w="38100">
              <a:solidFill>
                <a:srgbClr val="3464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48D125-2EEB-4482-9BD7-C2C43ED3D514}"/>
                </a:ext>
              </a:extLst>
            </p:cNvPr>
            <p:cNvSpPr txBox="1"/>
            <p:nvPr/>
          </p:nvSpPr>
          <p:spPr>
            <a:xfrm>
              <a:off x="5091671" y="3951417"/>
              <a:ext cx="1837794" cy="553998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높은 품질의 농작물 생산</a:t>
              </a:r>
              <a:endParaRPr lang="en-US" altLang="ko-KR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및 생산성  향상</a:t>
              </a:r>
              <a:endParaRPr lang="en-US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660A305-91C4-4984-B429-43A7C7E34A73}"/>
              </a:ext>
            </a:extLst>
          </p:cNvPr>
          <p:cNvGrpSpPr/>
          <p:nvPr/>
        </p:nvGrpSpPr>
        <p:grpSpPr>
          <a:xfrm>
            <a:off x="1318118" y="3035765"/>
            <a:ext cx="2049424" cy="2142214"/>
            <a:chOff x="4985858" y="2756357"/>
            <a:chExt cx="2049424" cy="21422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826381-8752-4AED-8716-70E31AAD242B}"/>
                </a:ext>
              </a:extLst>
            </p:cNvPr>
            <p:cNvSpPr txBox="1"/>
            <p:nvPr/>
          </p:nvSpPr>
          <p:spPr>
            <a:xfrm>
              <a:off x="5091671" y="3272658"/>
              <a:ext cx="1859431" cy="44627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3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태양광 에너지</a:t>
              </a:r>
              <a:endParaRPr lang="en-US" sz="23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F0A605-9B6E-4E26-8EF0-077D39210FAE}"/>
                </a:ext>
              </a:extLst>
            </p:cNvPr>
            <p:cNvSpPr/>
            <p:nvPr/>
          </p:nvSpPr>
          <p:spPr>
            <a:xfrm>
              <a:off x="4985858" y="2756357"/>
              <a:ext cx="2049424" cy="2142214"/>
            </a:xfrm>
            <a:prstGeom prst="ellipse">
              <a:avLst/>
            </a:prstGeom>
            <a:noFill/>
            <a:ln w="38100">
              <a:solidFill>
                <a:srgbClr val="3464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64FF55-E933-44C8-B205-58D12C8AF414}"/>
                </a:ext>
              </a:extLst>
            </p:cNvPr>
            <p:cNvSpPr txBox="1"/>
            <p:nvPr/>
          </p:nvSpPr>
          <p:spPr>
            <a:xfrm>
              <a:off x="5072142" y="3958236"/>
              <a:ext cx="1859431" cy="553998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전력 생산 및  효율적 소비</a:t>
              </a:r>
              <a:endParaRPr lang="en-US" altLang="ko-KR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전력 거래를 통한 이익</a:t>
              </a:r>
              <a:endParaRPr lang="en-US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72AD7F-DAB9-4607-9443-227B902917A0}"/>
              </a:ext>
            </a:extLst>
          </p:cNvPr>
          <p:cNvGrpSpPr/>
          <p:nvPr/>
        </p:nvGrpSpPr>
        <p:grpSpPr>
          <a:xfrm>
            <a:off x="8559800" y="3035765"/>
            <a:ext cx="2049424" cy="2142214"/>
            <a:chOff x="4985858" y="2756357"/>
            <a:chExt cx="2049424" cy="21422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7D6753-1D94-460D-9F31-0C6DCE7B3BAF}"/>
                </a:ext>
              </a:extLst>
            </p:cNvPr>
            <p:cNvSpPr txBox="1"/>
            <p:nvPr/>
          </p:nvSpPr>
          <p:spPr>
            <a:xfrm>
              <a:off x="5118887" y="3293198"/>
              <a:ext cx="1783365" cy="446276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3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464E0"/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스마트 사이클</a:t>
              </a:r>
              <a:endParaRPr lang="en-US" sz="23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26E29A-8E67-41ED-A9AB-BAD3773CF52F}"/>
                </a:ext>
              </a:extLst>
            </p:cNvPr>
            <p:cNvSpPr/>
            <p:nvPr/>
          </p:nvSpPr>
          <p:spPr>
            <a:xfrm>
              <a:off x="4985858" y="2756357"/>
              <a:ext cx="2049424" cy="2142214"/>
            </a:xfrm>
            <a:prstGeom prst="ellipse">
              <a:avLst/>
            </a:prstGeom>
            <a:noFill/>
            <a:ln w="38100">
              <a:solidFill>
                <a:srgbClr val="3464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1BC6CD-71DE-43F8-BB39-D0CA37FCFFCF}"/>
                </a:ext>
              </a:extLst>
            </p:cNvPr>
            <p:cNvSpPr txBox="1"/>
            <p:nvPr/>
          </p:nvSpPr>
          <p:spPr>
            <a:xfrm>
              <a:off x="5091671" y="3951417"/>
              <a:ext cx="1837794" cy="553998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사이클 운동기구를 통한</a:t>
              </a:r>
              <a:endParaRPr lang="en-US" altLang="ko-KR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  <a:p>
              <a:pPr algn="ctr"/>
              <a:r>
                <a:rPr lang="ko-KR" altLang="en-US" sz="1500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/>
                </a:rPr>
                <a:t>운동 효과 및 전기 생산</a:t>
              </a:r>
              <a:endParaRPr lang="en-US" sz="15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11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4992351" y="3573547"/>
            <a:ext cx="1581719" cy="5078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7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스마트팜</a:t>
            </a:r>
            <a:endParaRPr lang="en-US" sz="27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9DA45F-F6B2-4016-9DAA-A2182E0BB23D}"/>
              </a:ext>
            </a:extLst>
          </p:cNvPr>
          <p:cNvSpPr/>
          <p:nvPr/>
        </p:nvSpPr>
        <p:spPr>
          <a:xfrm>
            <a:off x="4854848" y="2639750"/>
            <a:ext cx="2311444" cy="2375427"/>
          </a:xfrm>
          <a:prstGeom prst="ellipse">
            <a:avLst/>
          </a:prstGeom>
          <a:noFill/>
          <a:ln w="38100">
            <a:solidFill>
              <a:srgbClr val="346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242829-BB0A-4FFA-98F8-CB709877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86" y="4104887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0A7724-1E80-4FC7-B9AF-98AF39C0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55" y="4104887"/>
            <a:ext cx="1800000" cy="1800000"/>
          </a:xfrm>
          <a:prstGeom prst="rect">
            <a:avLst/>
          </a:prstGeom>
        </p:spPr>
      </p:pic>
      <p:pic>
        <p:nvPicPr>
          <p:cNvPr id="20" name="그림 19" descr="텍스트, 옅은이(가) 표시된 사진&#10;&#10;자동 생성된 설명">
            <a:extLst>
              <a:ext uri="{FF2B5EF4-FFF2-40B4-BE49-F238E27FC236}">
                <a16:creationId xmlns:a16="http://schemas.microsoft.com/office/drawing/2014/main" id="{D9720642-1851-4B46-B144-CF33DB8D6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33" y="3502578"/>
            <a:ext cx="575119" cy="575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A59966-ACFC-41A8-994A-E80DE3B32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85" y="1549807"/>
            <a:ext cx="1698802" cy="16988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55B6AA-AA29-4610-B81D-EC1ADE294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890" y="150377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646708" y="1134401"/>
            <a:ext cx="4113498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스마트팜</a:t>
            </a:r>
            <a:r>
              <a:rPr lang="en-US" altLang="ko-KR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(Smart Farm)</a:t>
            </a:r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46708" y="2673939"/>
            <a:ext cx="1000595" cy="29238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Function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46708" y="3075250"/>
            <a:ext cx="3448380" cy="2203360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CCTV &amp;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출입 인증 시스템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작물 병해 진단 시스템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온습도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센서를 이용한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스마트팜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환경 모니터링 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태양광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트래커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및 태양광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발전량 예측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779188" y="3015524"/>
            <a:ext cx="2676697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B405176-A4FE-4949-971F-3287EF14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08" y="2673939"/>
            <a:ext cx="2824983" cy="2824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A4A400-275D-4DB5-B30D-81EBF4DC8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57" y="2820133"/>
            <a:ext cx="2745839" cy="27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6011582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System Configuration.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5320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8FFDA2-C528-4088-8969-A3830CBF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09" y="3316969"/>
            <a:ext cx="1261918" cy="1261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F62AF7-F3C4-4AA8-8816-43C9AA4BE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44" y="1165748"/>
            <a:ext cx="553997" cy="5539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862016-D00E-4F84-B268-8EC6FE3D856F}"/>
              </a:ext>
            </a:extLst>
          </p:cNvPr>
          <p:cNvSpPr txBox="1"/>
          <p:nvPr/>
        </p:nvSpPr>
        <p:spPr>
          <a:xfrm>
            <a:off x="646708" y="1165749"/>
            <a:ext cx="4048672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CCTV &amp; 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출입 인증 시스템</a:t>
            </a:r>
            <a:endParaRPr lang="en-US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1ABEAB-C299-4EB7-9261-E20EE62B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14" y="2867928"/>
            <a:ext cx="2160000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BAC9A7-505A-44DD-A214-144EFC36D916}"/>
              </a:ext>
            </a:extLst>
          </p:cNvPr>
          <p:cNvSpPr txBox="1"/>
          <p:nvPr/>
        </p:nvSpPr>
        <p:spPr>
          <a:xfrm>
            <a:off x="1465022" y="5292141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Server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1A3D3A-9104-4037-BF33-A2C6E2FD0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7" y="2867928"/>
            <a:ext cx="2160000" cy="21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DE79E1-2D35-4B29-B6B1-9D1836C95F99}"/>
              </a:ext>
            </a:extLst>
          </p:cNvPr>
          <p:cNvSpPr txBox="1"/>
          <p:nvPr/>
        </p:nvSpPr>
        <p:spPr>
          <a:xfrm>
            <a:off x="9277612" y="529214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Client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4E1E0BA-DACD-4E2E-A709-5B79CC7BF96C}"/>
              </a:ext>
            </a:extLst>
          </p:cNvPr>
          <p:cNvSpPr/>
          <p:nvPr/>
        </p:nvSpPr>
        <p:spPr>
          <a:xfrm rot="10800000">
            <a:off x="6927761" y="3429000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76E55D8-4E8C-4FB2-8C96-8A1E5200734C}"/>
              </a:ext>
            </a:extLst>
          </p:cNvPr>
          <p:cNvSpPr/>
          <p:nvPr/>
        </p:nvSpPr>
        <p:spPr>
          <a:xfrm rot="10800000">
            <a:off x="3503369" y="3429000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FF0E6B-BA6B-46DE-AB3F-FD282CEEDBA1}"/>
              </a:ext>
            </a:extLst>
          </p:cNvPr>
          <p:cNvSpPr txBox="1"/>
          <p:nvPr/>
        </p:nvSpPr>
        <p:spPr>
          <a:xfrm>
            <a:off x="3709003" y="2852462"/>
            <a:ext cx="4395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Realtime </a:t>
            </a:r>
            <a:r>
              <a:rPr lang="en-US" altLang="ko-KR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Videostream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&amp; Image Capture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0544F88-37CF-4232-9EEE-F2BCF63199C6}"/>
              </a:ext>
            </a:extLst>
          </p:cNvPr>
          <p:cNvSpPr/>
          <p:nvPr/>
        </p:nvSpPr>
        <p:spPr>
          <a:xfrm>
            <a:off x="3503369" y="3970719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D1996BF-478B-4087-8386-6766E8C249DF}"/>
              </a:ext>
            </a:extLst>
          </p:cNvPr>
          <p:cNvSpPr/>
          <p:nvPr/>
        </p:nvSpPr>
        <p:spPr>
          <a:xfrm>
            <a:off x="6927761" y="3970719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B697DD-A109-4047-B87C-A55AC44A8457}"/>
              </a:ext>
            </a:extLst>
          </p:cNvPr>
          <p:cNvSpPr txBox="1"/>
          <p:nvPr/>
        </p:nvSpPr>
        <p:spPr>
          <a:xfrm>
            <a:off x="3928614" y="4832512"/>
            <a:ext cx="3956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Face Detection &amp; Door Lock/Unlock</a:t>
            </a:r>
          </a:p>
        </p:txBody>
      </p:sp>
    </p:spTree>
    <p:extLst>
      <p:ext uri="{BB962C8B-B14F-4D97-AF65-F5344CB8AC3E}">
        <p14:creationId xmlns:p14="http://schemas.microsoft.com/office/powerpoint/2010/main" val="395058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F62AF7-F3C4-4AA8-8816-43C9AA4BE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44" y="1165748"/>
            <a:ext cx="553997" cy="5539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D374D3-75F6-4404-B2C1-D92958DE362D}"/>
              </a:ext>
            </a:extLst>
          </p:cNvPr>
          <p:cNvSpPr txBox="1"/>
          <p:nvPr/>
        </p:nvSpPr>
        <p:spPr>
          <a:xfrm>
            <a:off x="646708" y="1165749"/>
            <a:ext cx="4048672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CCTV &amp; </a:t>
            </a:r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출입 인증 시스템</a:t>
            </a:r>
            <a:endParaRPr lang="en-US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4F581-5E8B-4EBF-BA2A-711DD69EC5D1}"/>
              </a:ext>
            </a:extLst>
          </p:cNvPr>
          <p:cNvSpPr txBox="1"/>
          <p:nvPr/>
        </p:nvSpPr>
        <p:spPr>
          <a:xfrm>
            <a:off x="881599" y="2294065"/>
            <a:ext cx="287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Register &amp; Training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5D9D1-A2A8-45BD-A39C-835053166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50" y="3096270"/>
            <a:ext cx="2041984" cy="20419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46A7D38-6B63-484D-A3F3-BE1B2AEA0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43" y="3037262"/>
            <a:ext cx="2160000" cy="216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359906-7747-4CDF-AE5A-268785BF11D0}"/>
              </a:ext>
            </a:extLst>
          </p:cNvPr>
          <p:cNvSpPr txBox="1"/>
          <p:nvPr/>
        </p:nvSpPr>
        <p:spPr>
          <a:xfrm>
            <a:off x="7754028" y="2294065"/>
            <a:ext cx="3605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Detection &amp; Door unlock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9A9B322-9757-4527-93B1-36E2B1E9C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85" y="3489437"/>
            <a:ext cx="968004" cy="1192613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B447737-E3B3-46B3-A8F9-345D632C7BD2}"/>
              </a:ext>
            </a:extLst>
          </p:cNvPr>
          <p:cNvSpPr/>
          <p:nvPr/>
        </p:nvSpPr>
        <p:spPr>
          <a:xfrm rot="10800000">
            <a:off x="3788042" y="3544024"/>
            <a:ext cx="1085962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BC4FD3C-745A-452C-B9F9-2594EAFA657B}"/>
              </a:ext>
            </a:extLst>
          </p:cNvPr>
          <p:cNvSpPr/>
          <p:nvPr/>
        </p:nvSpPr>
        <p:spPr>
          <a:xfrm>
            <a:off x="3788042" y="4085744"/>
            <a:ext cx="1085962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B3347D9-89F9-4455-A957-F7E866C9425E}"/>
              </a:ext>
            </a:extLst>
          </p:cNvPr>
          <p:cNvSpPr/>
          <p:nvPr/>
        </p:nvSpPr>
        <p:spPr>
          <a:xfrm rot="10800000">
            <a:off x="7032770" y="3544025"/>
            <a:ext cx="1085962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D71511B3-C7C3-4DED-AD06-582B4A74B300}"/>
              </a:ext>
            </a:extLst>
          </p:cNvPr>
          <p:cNvSpPr/>
          <p:nvPr/>
        </p:nvSpPr>
        <p:spPr>
          <a:xfrm>
            <a:off x="7032770" y="4085745"/>
            <a:ext cx="1085962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5B8318-2DDA-40AF-896B-A67253D8BB25}"/>
              </a:ext>
            </a:extLst>
          </p:cNvPr>
          <p:cNvSpPr txBox="1"/>
          <p:nvPr/>
        </p:nvSpPr>
        <p:spPr>
          <a:xfrm>
            <a:off x="4917983" y="4762430"/>
            <a:ext cx="2173993" cy="667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LBPHFaceRecognizer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CascadeClassifier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AF418-C1ED-4EDF-B54D-8355CAE7AB63}"/>
              </a:ext>
            </a:extLst>
          </p:cNvPr>
          <p:cNvSpPr txBox="1"/>
          <p:nvPr/>
        </p:nvSpPr>
        <p:spPr>
          <a:xfrm>
            <a:off x="4522458" y="2563707"/>
            <a:ext cx="2699778" cy="667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초음파 센서를 통한 거리 인식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얼굴 인식 출입 인증 시스템 동작</a:t>
            </a:r>
            <a:endParaRPr lang="en-US" altLang="ko-KR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23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62016-D00E-4F84-B268-8EC6FE3D856F}"/>
              </a:ext>
            </a:extLst>
          </p:cNvPr>
          <p:cNvSpPr txBox="1"/>
          <p:nvPr/>
        </p:nvSpPr>
        <p:spPr>
          <a:xfrm>
            <a:off x="646708" y="1165749"/>
            <a:ext cx="3589444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작물 병해 진단 시스템</a:t>
            </a:r>
            <a:endParaRPr lang="en-US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4F320D-96C0-41DC-BF9C-0D7135014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42" y="3273036"/>
            <a:ext cx="3156605" cy="7829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5F043D6-F0BC-43BE-B94D-B2F49C27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7304" y="3273036"/>
            <a:ext cx="735540" cy="7355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BB0FEC-564B-4238-B1C9-91C6B1E542E2}"/>
              </a:ext>
            </a:extLst>
          </p:cNvPr>
          <p:cNvSpPr txBox="1"/>
          <p:nvPr/>
        </p:nvSpPr>
        <p:spPr>
          <a:xfrm>
            <a:off x="1771396" y="5035034"/>
            <a:ext cx="7961988" cy="69557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/>
              </a:rPr>
              <a:t>CNN(ResNet50) + RNN(LSTM) = CNN2RNN Ensemble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90B5ED-337A-4574-916A-C7254FF46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01" y="2680679"/>
            <a:ext cx="2780138" cy="14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9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2021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System Configuration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68415" y="763653"/>
            <a:ext cx="8363481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8FFDA2-C528-4088-8969-A3830CBF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09" y="3316969"/>
            <a:ext cx="1261918" cy="12619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862016-D00E-4F84-B268-8EC6FE3D856F}"/>
              </a:ext>
            </a:extLst>
          </p:cNvPr>
          <p:cNvSpPr txBox="1"/>
          <p:nvPr/>
        </p:nvSpPr>
        <p:spPr>
          <a:xfrm>
            <a:off x="646708" y="1165749"/>
            <a:ext cx="3589444" cy="55399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작물 병해 진단 시스템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1ABEAB-C299-4EB7-9261-E20EE62B1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14" y="2867928"/>
            <a:ext cx="2160000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BAC9A7-505A-44DD-A214-144EFC36D916}"/>
              </a:ext>
            </a:extLst>
          </p:cNvPr>
          <p:cNvSpPr txBox="1"/>
          <p:nvPr/>
        </p:nvSpPr>
        <p:spPr>
          <a:xfrm>
            <a:off x="1465022" y="5292141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Server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1A3D3A-9104-4037-BF33-A2C6E2FD0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7" y="2867928"/>
            <a:ext cx="2160000" cy="216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DE79E1-2D35-4B29-B6B1-9D1836C95F99}"/>
              </a:ext>
            </a:extLst>
          </p:cNvPr>
          <p:cNvSpPr txBox="1"/>
          <p:nvPr/>
        </p:nvSpPr>
        <p:spPr>
          <a:xfrm>
            <a:off x="9277612" y="529214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Client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4E1E0BA-DACD-4E2E-A709-5B79CC7BF96C}"/>
              </a:ext>
            </a:extLst>
          </p:cNvPr>
          <p:cNvSpPr/>
          <p:nvPr/>
        </p:nvSpPr>
        <p:spPr>
          <a:xfrm rot="10800000">
            <a:off x="6927761" y="3429000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76E55D8-4E8C-4FB2-8C96-8A1E5200734C}"/>
              </a:ext>
            </a:extLst>
          </p:cNvPr>
          <p:cNvSpPr/>
          <p:nvPr/>
        </p:nvSpPr>
        <p:spPr>
          <a:xfrm rot="10800000">
            <a:off x="3503369" y="3429000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FF0E6B-BA6B-46DE-AB3F-FD282CEEDBA1}"/>
              </a:ext>
            </a:extLst>
          </p:cNvPr>
          <p:cNvSpPr txBox="1"/>
          <p:nvPr/>
        </p:nvSpPr>
        <p:spPr>
          <a:xfrm>
            <a:off x="5007750" y="2747185"/>
            <a:ext cx="15568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Crops Image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0544F88-37CF-4232-9EEE-F2BCF63199C6}"/>
              </a:ext>
            </a:extLst>
          </p:cNvPr>
          <p:cNvSpPr/>
          <p:nvPr/>
        </p:nvSpPr>
        <p:spPr>
          <a:xfrm>
            <a:off x="3503369" y="3970719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D1996BF-478B-4087-8386-6766E8C249DF}"/>
              </a:ext>
            </a:extLst>
          </p:cNvPr>
          <p:cNvSpPr/>
          <p:nvPr/>
        </p:nvSpPr>
        <p:spPr>
          <a:xfrm>
            <a:off x="6927761" y="3970719"/>
            <a:ext cx="1261918" cy="368555"/>
          </a:xfrm>
          <a:prstGeom prst="rightArrow">
            <a:avLst/>
          </a:prstGeom>
          <a:solidFill>
            <a:srgbClr val="346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B697DD-A109-4047-B87C-A55AC44A8457}"/>
              </a:ext>
            </a:extLst>
          </p:cNvPr>
          <p:cNvSpPr txBox="1"/>
          <p:nvPr/>
        </p:nvSpPr>
        <p:spPr>
          <a:xfrm>
            <a:off x="4408714" y="4825506"/>
            <a:ext cx="2996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Prediction Result File (.csv)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76CEA-7B36-4D9D-B4CB-ACAC58C5A972}"/>
              </a:ext>
            </a:extLst>
          </p:cNvPr>
          <p:cNvSpPr txBox="1"/>
          <p:nvPr/>
        </p:nvSpPr>
        <p:spPr>
          <a:xfrm>
            <a:off x="8888081" y="2424020"/>
            <a:ext cx="1784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Capture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C97958-A63B-4AE6-BB73-E6BA1D0F7FD0}"/>
              </a:ext>
            </a:extLst>
          </p:cNvPr>
          <p:cNvSpPr txBox="1"/>
          <p:nvPr/>
        </p:nvSpPr>
        <p:spPr>
          <a:xfrm>
            <a:off x="831034" y="2474917"/>
            <a:ext cx="2404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97963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415</Words>
  <Application>Microsoft Office PowerPoint</Application>
  <PresentationFormat>와이드스크린</PresentationFormat>
  <Paragraphs>112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-apple-system</vt:lpstr>
      <vt:lpstr>G마켓 산스 Bold</vt:lpstr>
      <vt:lpstr>G마켓 산스 Light</vt:lpstr>
      <vt:lpstr>G마켓 산스 Medium</vt:lpstr>
      <vt:lpstr>nanumgothic-regular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27</cp:revision>
  <dcterms:created xsi:type="dcterms:W3CDTF">2020-10-19T03:50:26Z</dcterms:created>
  <dcterms:modified xsi:type="dcterms:W3CDTF">2022-01-18T07:50:55Z</dcterms:modified>
</cp:coreProperties>
</file>